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3"/>
  </p:notesMasterIdLst>
  <p:handoutMasterIdLst>
    <p:handoutMasterId r:id="rId44"/>
  </p:handoutMasterIdLst>
  <p:sldIdLst>
    <p:sldId id="306" r:id="rId3"/>
    <p:sldId id="317" r:id="rId4"/>
    <p:sldId id="257" r:id="rId5"/>
    <p:sldId id="260" r:id="rId6"/>
    <p:sldId id="293" r:id="rId7"/>
    <p:sldId id="307" r:id="rId8"/>
    <p:sldId id="308" r:id="rId9"/>
    <p:sldId id="309" r:id="rId10"/>
    <p:sldId id="265" r:id="rId11"/>
    <p:sldId id="266" r:id="rId12"/>
    <p:sldId id="314" r:id="rId13"/>
    <p:sldId id="315" r:id="rId14"/>
    <p:sldId id="316" r:id="rId15"/>
    <p:sldId id="319" r:id="rId16"/>
    <p:sldId id="267" r:id="rId17"/>
    <p:sldId id="270" r:id="rId18"/>
    <p:sldId id="271" r:id="rId19"/>
    <p:sldId id="318" r:id="rId20"/>
    <p:sldId id="273" r:id="rId21"/>
    <p:sldId id="276" r:id="rId22"/>
    <p:sldId id="320" r:id="rId23"/>
    <p:sldId id="279" r:id="rId24"/>
    <p:sldId id="295" r:id="rId25"/>
    <p:sldId id="321" r:id="rId26"/>
    <p:sldId id="296" r:id="rId27"/>
    <p:sldId id="281" r:id="rId28"/>
    <p:sldId id="310" r:id="rId29"/>
    <p:sldId id="311" r:id="rId30"/>
    <p:sldId id="312" r:id="rId31"/>
    <p:sldId id="282" r:id="rId32"/>
    <p:sldId id="284" r:id="rId33"/>
    <p:sldId id="300" r:id="rId34"/>
    <p:sldId id="287" r:id="rId35"/>
    <p:sldId id="288" r:id="rId36"/>
    <p:sldId id="302" r:id="rId37"/>
    <p:sldId id="303" r:id="rId38"/>
    <p:sldId id="304" r:id="rId39"/>
    <p:sldId id="313" r:id="rId40"/>
    <p:sldId id="322" r:id="rId41"/>
    <p:sldId id="323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C82E32"/>
    <a:srgbClr val="9FCCED"/>
    <a:srgbClr val="001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0" autoAdjust="0"/>
    <p:restoredTop sz="94630" autoAdjust="0"/>
  </p:normalViewPr>
  <p:slideViewPr>
    <p:cSldViewPr>
      <p:cViewPr varScale="1">
        <p:scale>
          <a:sx n="84" d="100"/>
          <a:sy n="84" d="100"/>
        </p:scale>
        <p:origin x="183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EE414B2-877C-CC4E-B227-CE4DD7A2A1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12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F111C75-C6C9-AA4B-989A-5FC7A00D67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76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4F95B1C-F84F-EC4E-ADFF-21045B5C6934}" type="slidenum">
              <a:rPr lang="en-US"/>
              <a:pPr/>
              <a:t>3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0437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AB263FE-2AF9-3A44-871D-D49109768151}" type="slidenum">
              <a:rPr lang="en-US"/>
              <a:pPr/>
              <a:t>20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32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FFB4212-BE33-6D46-A768-D643AB4211D5}" type="slidenum">
              <a:rPr lang="en-US"/>
              <a:pPr/>
              <a:t>22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4098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CD74D24-18D3-094C-AE54-278EF67B772B}" type="slidenum">
              <a:rPr lang="en-US"/>
              <a:pPr/>
              <a:t>23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8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E65FF03-7518-5D4E-8AB1-101C46C92D24}" type="slidenum">
              <a:rPr lang="en-US"/>
              <a:pPr/>
              <a:t>26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62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FE93321-CC8E-844D-85BE-5A5B7CA176F8}" type="slidenum">
              <a:rPr lang="en-US"/>
              <a:pPr/>
              <a:t>30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5513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8DE2C40-9D93-D645-BE21-B0B3E1553ACC}" type="slidenum">
              <a:rPr lang="en-US"/>
              <a:pPr/>
              <a:t>31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451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572C1EC-30CF-B240-BF94-34A43C9A603B}" type="slidenum">
              <a:rPr lang="en-US"/>
              <a:pPr/>
              <a:t>33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127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0A84FBA-9E42-504E-B2F5-F17AC5CF3A1D}" type="slidenum">
              <a:rPr lang="en-US"/>
              <a:pPr/>
              <a:t>34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795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6724C04-1EF0-604F-B5EB-84D8C49D2ED9}" type="slidenum">
              <a:rPr lang="en-US"/>
              <a:pPr/>
              <a:t>35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3786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D9211B1-B80C-5A4D-ABE5-1C118505A728}" type="slidenum">
              <a:rPr lang="en-US"/>
              <a:pPr/>
              <a:t>36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2715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AE0E6FA-8A27-2642-B94C-58E726956809}" type="slidenum">
              <a:rPr lang="en-US"/>
              <a:pPr/>
              <a:t>4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4208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8FB154D-156E-E84D-B546-F1EC62C76040}" type="slidenum">
              <a:rPr lang="en-US"/>
              <a:pPr/>
              <a:t>37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600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1519FD2-3D4F-4849-8C81-B5D23E50F2CA}" type="slidenum">
              <a:rPr lang="en-US"/>
              <a:pPr/>
              <a:t>5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5432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5F7ECD0-293D-C746-991A-769FD9427915}" type="slidenum">
              <a:rPr lang="en-US"/>
              <a:pPr/>
              <a:t>9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76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5FEBDF5-A9A7-AA4A-B439-A394086D74DD}" type="slidenum">
              <a:rPr lang="en-US"/>
              <a:pPr/>
              <a:t>10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2959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B68527C-D0C1-D04C-B0EC-4123C3FE04E8}" type="slidenum">
              <a:rPr lang="en-US"/>
              <a:pPr/>
              <a:t>15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514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73ED3A0-2040-9645-ADC4-CB117A30887F}" type="slidenum">
              <a:rPr lang="en-US"/>
              <a:pPr/>
              <a:t>16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6502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63422EC-3A83-0446-92D5-6AD029786947}" type="slidenum">
              <a:rPr lang="en-US"/>
              <a:pPr/>
              <a:t>17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01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9F252E-BA8E-3F46-A3E2-98479007CE12}" type="slidenum">
              <a:rPr lang="en-US"/>
              <a:pPr/>
              <a:t>19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22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13EBBF-3389-CF49-969C-6C5E84B012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270091-7D5A-BF4F-926D-9D896A2866F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4694A9-B531-2F48-A0BB-A44384862E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BEC1AA-9F70-B947-A24D-DAA96CC3D8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B0EE79-8119-3B48-A258-E390169485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BC750F-F61C-9F4A-B0FE-FD7C618053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4E2EFF-0890-B248-BF80-0D4373CA82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4EE445-6319-6549-B319-281673349F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821729-1A05-0047-A459-26937EC87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33D3EC-2812-594E-AA81-23B75BC12D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46DDC5-8DF0-4E4A-89A2-593DD7EE32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4DA04-7AD0-C445-90B3-C5B2599156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D263E9-A4AF-114E-AA66-4D12BD628D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AC792B-4C94-F245-859D-7EA9DCAB0C9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804516-89D6-3C40-B404-822D4287E1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0FC405-CBD9-0C49-9A6A-53284ADEEE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935610-BC0F-B647-9E40-8DBE230223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BF60CD-C02E-6E45-8292-6C73B0B2339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44E587-A6F2-7845-9BA5-7B132E040B3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4D4878-4D59-0944-92B3-59DFC401BC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A18099-0AFE-FC46-89BA-6E6B601D901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EB6C6D-E8F5-5E4A-A704-E237A6427A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9CC344-8446-A441-ABF8-BD5B76FFC1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ED7514-C473-8947-AF58-A66D892F10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C7209B-4183-5248-A413-ABA0A5480A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63E5DB-DE39-1F4C-9CB4-7F2D1D341A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DE566C1-5242-4944-A483-C26DDF0FA5D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09C03EF-CCAA-DF40-90C8-C3788FE2A364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054" name="Group 6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2055" name="Picture 7" descr="Triangle--Gray"/>
            <p:cNvPicPr>
              <a:picLocks noChangeArrowheads="1"/>
            </p:cNvPicPr>
            <p:nvPr userDrawn="1"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6" name="Rectangle 8"/>
            <p:cNvSpPr>
              <a:spLocks noChangeArrowheads="1"/>
            </p:cNvSpPr>
            <p:nvPr userDrawn="1"/>
          </p:nvSpPr>
          <p:spPr bwMode="auto">
            <a:xfrm>
              <a:off x="4999" y="3672"/>
              <a:ext cx="701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Chemistry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of the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Environment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419600" y="2514600"/>
            <a:ext cx="4724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18</a:t>
            </a:r>
            <a:br>
              <a:rPr lang="en-US" sz="3400" b="1"/>
            </a:br>
            <a:r>
              <a:rPr lang="en-US" sz="3400" b="1"/>
              <a:t/>
            </a:r>
            <a:br>
              <a:rPr lang="en-US" sz="3400" b="1"/>
            </a:br>
            <a:r>
              <a:rPr lang="en-US" sz="3400" b="1"/>
              <a:t>Chemistry of the Environment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000">
                <a:solidFill>
                  <a:srgbClr val="73738C"/>
                </a:solidFill>
              </a:rPr>
              <a:t>© 2015 Pearson Education, Inc.</a:t>
            </a:r>
            <a:endParaRPr lang="en-US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Ozone Depletion</a:t>
            </a:r>
          </a:p>
        </p:txBody>
      </p:sp>
      <p:sp>
        <p:nvSpPr>
          <p:cNvPr id="1126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5486400" cy="5181600"/>
          </a:xfrm>
        </p:spPr>
        <p:txBody>
          <a:bodyPr/>
          <a:lstStyle/>
          <a:p>
            <a:pPr marL="571500" lvl="1" indent="-457200" eaLnBrk="1" hangingPunct="1">
              <a:buFont typeface="Arial" charset="0"/>
              <a:buChar char="•"/>
            </a:pPr>
            <a:r>
              <a:rPr lang="en-US"/>
              <a:t>In 1974 Rowland and Molina discovered that chlorine from chlorofluorocarbons (CFCs) may be depleting the supply of ozone in the upper atmosphere by chemical means.</a:t>
            </a:r>
          </a:p>
          <a:p>
            <a:pPr marL="571500" lvl="1" indent="-457200" eaLnBrk="1" hangingPunct="1">
              <a:buFont typeface="Arial" charset="0"/>
              <a:buChar char="•"/>
            </a:pPr>
            <a:r>
              <a:rPr lang="en-US"/>
              <a:t>Despite a ban on CFCs in over 100 countries, ozone depletion will continue because of the chemical nature of CFCs.</a:t>
            </a:r>
            <a:endParaRPr lang="en-US">
              <a:sym typeface="Symbol" charset="2"/>
            </a:endParaRPr>
          </a:p>
        </p:txBody>
      </p:sp>
      <p:pic>
        <p:nvPicPr>
          <p:cNvPr id="5" name="Picture 4" descr="18_0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648154" y="1295400"/>
            <a:ext cx="3246229" cy="4038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The Nobel Prize in Chemistry 1995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295400" y="1371600"/>
            <a:ext cx="57007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"for their work in atmospheric chemistry, particularly </a:t>
            </a:r>
          </a:p>
          <a:p>
            <a:r>
              <a:rPr lang="en-US" altLang="en-US"/>
              <a:t>concerning the formation and decomposition of ozone"</a:t>
            </a:r>
          </a:p>
        </p:txBody>
      </p:sp>
      <p:pic>
        <p:nvPicPr>
          <p:cNvPr id="2054" name="Picture 6" descr="row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86000"/>
            <a:ext cx="15430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rutz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15430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li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0"/>
            <a:ext cx="15430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1295400" y="4648200"/>
            <a:ext cx="174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Paul J. Crutzen</a:t>
            </a:r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3336925" y="4684713"/>
            <a:ext cx="1733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Mario J. Molina</a:t>
            </a:r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5470525" y="4684713"/>
            <a:ext cx="243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F. Sherwood Rowland</a:t>
            </a:r>
          </a:p>
        </p:txBody>
      </p:sp>
    </p:spTree>
    <p:extLst>
      <p:ext uri="{BB962C8B-B14F-4D97-AF65-F5344CB8AC3E}">
        <p14:creationId xmlns:p14="http://schemas.microsoft.com/office/powerpoint/2010/main" val="309561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owland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053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owlan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52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auto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8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6308725" y="117475"/>
            <a:ext cx="165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2"/>
                </a:solidFill>
              </a:rPr>
              <a:t>(Antarctica)</a:t>
            </a:r>
          </a:p>
        </p:txBody>
      </p:sp>
    </p:spTree>
    <p:extLst>
      <p:ext uri="{BB962C8B-B14F-4D97-AF65-F5344CB8AC3E}">
        <p14:creationId xmlns:p14="http://schemas.microsoft.com/office/powerpoint/2010/main" val="169237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Chlorofluorocarbons (CFCs)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4800600"/>
          </a:xfrm>
        </p:spPr>
        <p:txBody>
          <a:bodyPr/>
          <a:lstStyle/>
          <a:p>
            <a:pPr eaLnBrk="1" hangingPunct="1"/>
            <a:r>
              <a:rPr lang="en-US" sz="2800"/>
              <a:t>CFCs were used for years as aerosol propellants and refrigerants.</a:t>
            </a:r>
          </a:p>
          <a:p>
            <a:pPr eaLnBrk="1" hangingPunct="1"/>
            <a:r>
              <a:rPr lang="en-US" sz="2800"/>
              <a:t>They are not water soluble (do not get washed out of the atmosphere by rain) and are quite unreactive (not degraded naturally).</a:t>
            </a:r>
          </a:p>
          <a:p>
            <a:pPr eaLnBrk="1" hangingPunct="1"/>
            <a:r>
              <a:rPr lang="en-US" sz="2800"/>
              <a:t>The C</a:t>
            </a:r>
            <a:r>
              <a:rPr lang="en-US" sz="2800">
                <a:ea typeface="Arial" charset="0"/>
                <a:cs typeface="Arial" charset="0"/>
              </a:rPr>
              <a:t>—</a:t>
            </a:r>
            <a:r>
              <a:rPr lang="en-US" sz="2800"/>
              <a:t>Cl bond is easily broken by light with a wavelength between 190 and 225 nm in the stratosphere, where the ozone layer exists.</a:t>
            </a:r>
          </a:p>
          <a:p>
            <a:pPr eaLnBrk="1" hangingPunct="1"/>
            <a:r>
              <a:rPr lang="en-US" sz="2800"/>
              <a:t>The chlorine atoms formed react with ozone:</a:t>
            </a:r>
          </a:p>
          <a:p>
            <a:pPr eaLnBrk="1" hangingPunct="1">
              <a:buFontTx/>
              <a:buNone/>
            </a:pPr>
            <a:r>
              <a:rPr lang="en-US" sz="2800"/>
              <a:t>		Cl + O</a:t>
            </a:r>
            <a:r>
              <a:rPr lang="en-US" sz="2800" baseline="-25000"/>
              <a:t>3</a:t>
            </a:r>
            <a:r>
              <a:rPr lang="en-US" sz="2800"/>
              <a:t> </a:t>
            </a:r>
            <a:r>
              <a:rPr lang="en-US" sz="2800">
                <a:ea typeface="Arial" charset="0"/>
                <a:cs typeface="Arial" charset="0"/>
              </a:rPr>
              <a:t>→ </a:t>
            </a:r>
            <a:r>
              <a:rPr lang="en-US" sz="2800">
                <a:sym typeface="Symbol" charset="2"/>
              </a:rPr>
              <a:t>ClO + O</a:t>
            </a:r>
            <a:r>
              <a:rPr lang="en-US" sz="2800" baseline="-25000">
                <a:sym typeface="Symbol" charset="2"/>
              </a:rPr>
              <a:t>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Pollutants in the “Average” City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1295400"/>
            <a:ext cx="5029200" cy="4953000"/>
          </a:xfrm>
        </p:spPr>
        <p:txBody>
          <a:bodyPr/>
          <a:lstStyle/>
          <a:p>
            <a:pPr marL="579438" lvl="1" indent="-457200" eaLnBrk="1" hangingPunct="1">
              <a:buFont typeface="Arial" charset="0"/>
              <a:buChar char="•"/>
            </a:pPr>
            <a:r>
              <a:rPr lang="en-US" dirty="0"/>
              <a:t>The table lists pollutant gases present in the “typical” urban environment.</a:t>
            </a:r>
          </a:p>
          <a:p>
            <a:pPr marL="579438" lvl="1" indent="-457200" eaLnBrk="1" hangingPunct="1">
              <a:buFont typeface="Arial" charset="0"/>
              <a:buChar char="•"/>
            </a:pPr>
            <a:r>
              <a:rPr lang="en-US" dirty="0"/>
              <a:t>It assumes no major smog problems in the city.</a:t>
            </a:r>
          </a:p>
          <a:p>
            <a:pPr marL="579438" lvl="1" indent="-457200" eaLnBrk="1" hangingPunct="1">
              <a:buFont typeface="Arial" charset="0"/>
              <a:buChar char="•"/>
            </a:pPr>
            <a:r>
              <a:rPr lang="en-US" dirty="0"/>
              <a:t>Although the typical value for SO</a:t>
            </a:r>
            <a:r>
              <a:rPr lang="en-US" baseline="-25000" dirty="0"/>
              <a:t>2</a:t>
            </a:r>
            <a:r>
              <a:rPr lang="en-US" dirty="0"/>
              <a:t> is low, it is considered the most serious health hazard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/>
              <a:t>the list.</a:t>
            </a:r>
          </a:p>
        </p:txBody>
      </p:sp>
      <p:pic>
        <p:nvPicPr>
          <p:cNvPr id="5" name="Picture 4" descr="18_04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1524000"/>
            <a:ext cx="3822670" cy="3657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/>
              <a:t>Acid Rain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3497263"/>
            <a:ext cx="8763000" cy="2979737"/>
          </a:xfrm>
          <a:noFill/>
        </p:spPr>
        <p:txBody>
          <a:bodyPr/>
          <a:lstStyle/>
          <a:p>
            <a:pPr eaLnBrk="1" hangingPunct="1"/>
            <a:r>
              <a:rPr lang="en-US" sz="2800" dirty="0"/>
              <a:t>SO</a:t>
            </a:r>
            <a:r>
              <a:rPr lang="en-US" sz="2800" baseline="-25000" dirty="0"/>
              <a:t>2</a:t>
            </a:r>
            <a:r>
              <a:rPr lang="en-US" sz="2800" dirty="0"/>
              <a:t> is a by-product of the burning of coal or oil.</a:t>
            </a:r>
          </a:p>
          <a:p>
            <a:pPr eaLnBrk="1" hangingPunct="1"/>
            <a:r>
              <a:rPr lang="en-US" sz="2800" dirty="0"/>
              <a:t>It reacts with moisture in the air to form sulfuric acid.</a:t>
            </a:r>
          </a:p>
          <a:p>
            <a:pPr eaLnBrk="1" hangingPunct="1"/>
            <a:r>
              <a:rPr lang="en-US" sz="2800" dirty="0"/>
              <a:t>It is primarily responsible for acid rain. (Nitrogen oxides also contribute to acid rain.)</a:t>
            </a:r>
          </a:p>
          <a:p>
            <a:pPr eaLnBrk="1" hangingPunct="1"/>
            <a:r>
              <a:rPr lang="en-US" sz="2800" dirty="0"/>
              <a:t>High acidity in rainfall causes corrosion in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building </a:t>
            </a:r>
            <a:r>
              <a:rPr lang="en-US" sz="2800" dirty="0"/>
              <a:t>materials.</a:t>
            </a:r>
          </a:p>
        </p:txBody>
      </p:sp>
      <p:pic>
        <p:nvPicPr>
          <p:cNvPr id="6" name="Picture 5" descr="18_07_Figure.jpg"/>
          <p:cNvPicPr>
            <a:picLocks noChangeAspect="1"/>
          </p:cNvPicPr>
          <p:nvPr/>
        </p:nvPicPr>
        <p:blipFill>
          <a:blip r:embed="rId3"/>
          <a:srcRect b="3811"/>
          <a:stretch>
            <a:fillRect/>
          </a:stretch>
        </p:blipFill>
        <p:spPr>
          <a:xfrm>
            <a:off x="457200" y="990600"/>
            <a:ext cx="4038600" cy="2402967"/>
          </a:xfrm>
          <a:prstGeom prst="rect">
            <a:avLst/>
          </a:prstGeom>
        </p:spPr>
      </p:pic>
      <p:pic>
        <p:nvPicPr>
          <p:cNvPr id="7" name="Picture 6" descr="18_08_Figu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914400"/>
            <a:ext cx="3707494" cy="252374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04800" y="304800"/>
          <a:ext cx="8305800" cy="634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hoto Editor Photo" r:id="rId3" imgW="13584546" imgH="10371429" progId="MSPhotoEd.3">
                  <p:embed/>
                </p:oleObj>
              </mc:Choice>
              <mc:Fallback>
                <p:oleObj name="Photo Editor Photo" r:id="rId3" imgW="13584546" imgH="1037142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04800"/>
                        <a:ext cx="8305800" cy="634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604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pPr eaLnBrk="1" hangingPunct="1"/>
            <a:r>
              <a:rPr lang="en-US"/>
              <a:t>Chemical Methods to Prevent Emissions from Power Plants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" y="1371600"/>
            <a:ext cx="8763000" cy="2362200"/>
          </a:xfrm>
        </p:spPr>
        <p:txBody>
          <a:bodyPr/>
          <a:lstStyle/>
          <a:p>
            <a:pPr eaLnBrk="1" hangingPunct="1"/>
            <a:r>
              <a:rPr lang="en-US" sz="2800"/>
              <a:t>Powdered limestone (CaCO</a:t>
            </a:r>
            <a:r>
              <a:rPr lang="en-US" sz="2800" baseline="-25000"/>
              <a:t>3</a:t>
            </a:r>
            <a:r>
              <a:rPr lang="en-US" sz="2800"/>
              <a:t>) can be added to the furnace of a power plant. It is converted to CaO, which reacts with SO</a:t>
            </a:r>
            <a:r>
              <a:rPr lang="en-US" sz="2800" baseline="-25000"/>
              <a:t>2</a:t>
            </a:r>
            <a:r>
              <a:rPr lang="en-US" sz="2800"/>
              <a:t> to make CaSO</a:t>
            </a:r>
            <a:r>
              <a:rPr lang="en-US" sz="2800" baseline="-25000"/>
              <a:t>3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Gases can pass through a suspension of CaO, with the same result.</a:t>
            </a:r>
          </a:p>
        </p:txBody>
      </p:sp>
      <p:pic>
        <p:nvPicPr>
          <p:cNvPr id="5" name="Picture 4" descr="18_09_Figure.jpg"/>
          <p:cNvPicPr>
            <a:picLocks noChangeAspect="1"/>
          </p:cNvPicPr>
          <p:nvPr/>
        </p:nvPicPr>
        <p:blipFill>
          <a:blip r:embed="rId3"/>
          <a:srcRect b="4585"/>
          <a:stretch>
            <a:fillRect/>
          </a:stretch>
        </p:blipFill>
        <p:spPr>
          <a:xfrm>
            <a:off x="609600" y="3733800"/>
            <a:ext cx="6400800" cy="252145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air we breathe</a:t>
            </a:r>
          </a:p>
        </p:txBody>
      </p:sp>
      <p:pic>
        <p:nvPicPr>
          <p:cNvPr id="2052" name="Picture 4" descr="auto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01980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812925" y="5908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1295400" y="5867400"/>
            <a:ext cx="686593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63500" rIns="63500" bIns="63500">
            <a:spAutoFit/>
          </a:bodyPr>
          <a:lstStyle/>
          <a:p>
            <a:r>
              <a:rPr lang="en-US" altLang="zh-TW" sz="1800"/>
              <a:t>In this view of a sunset in the southern  hemisphere taken by astronauts aboard the space shuttle Discovery, the atmosphere is seen as a thin gaseous blanket around the planet 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7756525" y="4689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132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13" y="38100"/>
            <a:ext cx="5286375" cy="1401763"/>
          </a:xfrm>
        </p:spPr>
        <p:txBody>
          <a:bodyPr/>
          <a:lstStyle/>
          <a:p>
            <a:pPr eaLnBrk="1" hangingPunct="1"/>
            <a:r>
              <a:rPr lang="en-US" dirty="0"/>
              <a:t>Nitrogen Oxides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&amp; </a:t>
            </a:r>
            <a:r>
              <a:rPr lang="en-US" dirty="0"/>
              <a:t>Smog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2863" y="1439863"/>
            <a:ext cx="4757737" cy="4932362"/>
          </a:xfrm>
        </p:spPr>
        <p:txBody>
          <a:bodyPr/>
          <a:lstStyle/>
          <a:p>
            <a:pPr eaLnBrk="1" hangingPunct="1"/>
            <a:r>
              <a:rPr lang="en-US" sz="2800"/>
              <a:t>Smog, that brownish gas that hangs above large cities, is primarily nitrogen dioxide, NO</a:t>
            </a:r>
            <a:r>
              <a:rPr lang="en-US" sz="2800" baseline="-25000"/>
              <a:t>2</a:t>
            </a:r>
            <a:r>
              <a:rPr lang="en-US" sz="2800"/>
              <a:t>.</a:t>
            </a:r>
          </a:p>
          <a:p>
            <a:pPr eaLnBrk="1" hangingPunct="1"/>
            <a:r>
              <a:rPr lang="en-US" sz="2800"/>
              <a:t>It forms from the oxidation of nitric oxide, NO, a component of car exhaust.</a:t>
            </a:r>
          </a:p>
          <a:p>
            <a:pPr eaLnBrk="1" hangingPunct="1"/>
            <a:r>
              <a:rPr lang="en-US" sz="2800"/>
              <a:t>These nitrogen oxides are just some components of photochemical smog.</a:t>
            </a:r>
          </a:p>
        </p:txBody>
      </p:sp>
      <p:sp>
        <p:nvSpPr>
          <p:cNvPr id="16389" name="Rectangle 1"/>
          <p:cNvSpPr>
            <a:spLocks noChangeArrowheads="1"/>
          </p:cNvSpPr>
          <p:nvPr/>
        </p:nvSpPr>
        <p:spPr bwMode="auto">
          <a:xfrm>
            <a:off x="4724400" y="2743200"/>
            <a:ext cx="4114800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2800" dirty="0"/>
              <a:t>Ozone, carbon </a:t>
            </a:r>
            <a:br>
              <a:rPr lang="en-US" sz="2800" dirty="0"/>
            </a:br>
            <a:r>
              <a:rPr lang="en-US" sz="2800" dirty="0"/>
              <a:t>monoxide, and hydrocarbons also contribute to air </a:t>
            </a:r>
            <a:br>
              <a:rPr lang="en-US" sz="2800" dirty="0"/>
            </a:br>
            <a:r>
              <a:rPr lang="en-US" sz="2800" dirty="0"/>
              <a:t>pollution that causes severe respiratory problems in many people.</a:t>
            </a:r>
          </a:p>
        </p:txBody>
      </p:sp>
      <p:pic>
        <p:nvPicPr>
          <p:cNvPr id="6" name="Picture 5" descr="18_10_Fig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8600"/>
            <a:ext cx="3434772" cy="2590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reen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"/>
            <a:ext cx="7772400" cy="64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6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Greenhouse Effect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175" y="4419600"/>
            <a:ext cx="8686800" cy="1828800"/>
          </a:xfrm>
        </p:spPr>
        <p:txBody>
          <a:bodyPr/>
          <a:lstStyle/>
          <a:p>
            <a:pPr marL="0" indent="4763" eaLnBrk="1" hangingPunct="1">
              <a:buFontTx/>
              <a:buNone/>
            </a:pPr>
            <a:r>
              <a:rPr lang="en-US" sz="2800"/>
              <a:t>Carbon dioxide and water vapor absorb some radiation from the surface; the ozone layer prevents some radiation from entering; the overall balance keeps the Earth’s surface temperature consistent.</a:t>
            </a:r>
          </a:p>
        </p:txBody>
      </p:sp>
      <p:pic>
        <p:nvPicPr>
          <p:cNvPr id="6" name="Picture 5" descr="18_12_Figure.jpg"/>
          <p:cNvPicPr>
            <a:picLocks noChangeAspect="1"/>
          </p:cNvPicPr>
          <p:nvPr/>
        </p:nvPicPr>
        <p:blipFill>
          <a:blip r:embed="rId3"/>
          <a:srcRect b="2405"/>
          <a:stretch>
            <a:fillRect/>
          </a:stretch>
        </p:blipFill>
        <p:spPr>
          <a:xfrm>
            <a:off x="304800" y="1447800"/>
            <a:ext cx="4043763" cy="2813304"/>
          </a:xfrm>
          <a:prstGeom prst="rect">
            <a:avLst/>
          </a:prstGeom>
        </p:spPr>
      </p:pic>
      <p:pic>
        <p:nvPicPr>
          <p:cNvPr id="7" name="Picture 6" descr="18_13_Figure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4800600" y="1275646"/>
            <a:ext cx="4038600" cy="314395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371600"/>
          </a:xfrm>
        </p:spPr>
        <p:txBody>
          <a:bodyPr/>
          <a:lstStyle/>
          <a:p>
            <a:pPr eaLnBrk="1" hangingPunct="1"/>
            <a:r>
              <a:rPr lang="en-US"/>
              <a:t>The Effect of Increasing Amounts of Carbon Dioxide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00200"/>
            <a:ext cx="4884738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Water is the major absorber of radiation; its levels vary by location and time of year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CO</a:t>
            </a:r>
            <a:r>
              <a:rPr lang="en-US" sz="2800" baseline="-25000"/>
              <a:t>2</a:t>
            </a:r>
            <a:r>
              <a:rPr lang="en-US" sz="2800"/>
              <a:t> levels from human use of fossil fuels (primarily coal and oil) have increased dramatically over the last century.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This is likely causing an unnatural increase in atmospheric temperatures.</a:t>
            </a:r>
          </a:p>
        </p:txBody>
      </p:sp>
      <p:pic>
        <p:nvPicPr>
          <p:cNvPr id="5" name="Picture 4" descr="18_13_Figure.jpg"/>
          <p:cNvPicPr>
            <a:picLocks noChangeAspect="1"/>
          </p:cNvPicPr>
          <p:nvPr/>
        </p:nvPicPr>
        <p:blipFill>
          <a:blip r:embed="rId3"/>
          <a:srcRect b="2315"/>
          <a:stretch>
            <a:fillRect/>
          </a:stretch>
        </p:blipFill>
        <p:spPr>
          <a:xfrm>
            <a:off x="4937312" y="2133600"/>
            <a:ext cx="4003714" cy="3124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Global Warming</a:t>
            </a:r>
          </a:p>
        </p:txBody>
      </p:sp>
      <p:pic>
        <p:nvPicPr>
          <p:cNvPr id="77827" name="Picture 3" descr="Global war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9144000" cy="385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52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Global Water Cycle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5257800"/>
            <a:ext cx="7772400" cy="914400"/>
          </a:xfrm>
        </p:spPr>
        <p:txBody>
          <a:bodyPr/>
          <a:lstStyle/>
          <a:p>
            <a:pPr marL="0" indent="4763" eaLnBrk="1" hangingPunct="1">
              <a:lnSpc>
                <a:spcPct val="90000"/>
              </a:lnSpc>
              <a:buFontTx/>
              <a:buNone/>
            </a:pPr>
            <a:r>
              <a:rPr lang="en-US" sz="2800"/>
              <a:t>Most of the processes depicted here depend on the phase changes of water.</a:t>
            </a:r>
          </a:p>
        </p:txBody>
      </p:sp>
      <p:pic>
        <p:nvPicPr>
          <p:cNvPr id="5" name="Picture 4" descr="18_15_Figure.jpg"/>
          <p:cNvPicPr>
            <a:picLocks noChangeAspect="1"/>
          </p:cNvPicPr>
          <p:nvPr/>
        </p:nvPicPr>
        <p:blipFill>
          <a:blip r:embed="rId2"/>
          <a:srcRect b="2405"/>
          <a:stretch>
            <a:fillRect/>
          </a:stretch>
        </p:blipFill>
        <p:spPr>
          <a:xfrm>
            <a:off x="1600200" y="1219199"/>
            <a:ext cx="5562600" cy="386998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3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The World Ocean</a:t>
            </a:r>
          </a:p>
        </p:txBody>
      </p:sp>
      <p:sp>
        <p:nvSpPr>
          <p:cNvPr id="2048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993775"/>
            <a:ext cx="4799013" cy="4940300"/>
          </a:xfrm>
        </p:spPr>
        <p:txBody>
          <a:bodyPr/>
          <a:lstStyle/>
          <a:p>
            <a:pPr eaLnBrk="1" hangingPunct="1"/>
            <a:r>
              <a:rPr lang="en-US" sz="2800"/>
              <a:t>97.2% of all water on Earth is in the ocean.</a:t>
            </a:r>
          </a:p>
          <a:p>
            <a:pPr eaLnBrk="1" hangingPunct="1"/>
            <a:r>
              <a:rPr lang="en-US" sz="2800"/>
              <a:t>The vast ocean contains many important compounds and minerals.</a:t>
            </a:r>
          </a:p>
          <a:p>
            <a:pPr eaLnBrk="1" hangingPunct="1"/>
            <a:r>
              <a:rPr lang="en-US" sz="2800"/>
              <a:t>However, the ocean is only a commercial source of sodium chloride, bromine (from bromide salts), and magnesium (from its salts).</a:t>
            </a:r>
          </a:p>
        </p:txBody>
      </p:sp>
      <p:sp>
        <p:nvSpPr>
          <p:cNvPr id="20485" name="TextBox 1"/>
          <p:cNvSpPr txBox="1">
            <a:spLocks noChangeArrowheads="1"/>
          </p:cNvSpPr>
          <p:nvPr/>
        </p:nvSpPr>
        <p:spPr bwMode="auto">
          <a:xfrm>
            <a:off x="4789488" y="4114800"/>
            <a:ext cx="42672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Tx/>
              <a:buChar char="•"/>
            </a:pPr>
            <a:r>
              <a:rPr lang="en-US" sz="2800"/>
              <a:t>Absorption of CO</a:t>
            </a:r>
            <a:r>
              <a:rPr lang="en-US" sz="2800" baseline="-25000"/>
              <a:t>2</a:t>
            </a:r>
            <a:r>
              <a:rPr lang="en-US" sz="2800"/>
              <a:t> in oceans plays a major role in the global climate.</a:t>
            </a:r>
          </a:p>
        </p:txBody>
      </p:sp>
      <p:pic>
        <p:nvPicPr>
          <p:cNvPr id="6" name="Picture 5" descr="18_05_Table.jpg"/>
          <p:cNvPicPr>
            <a:picLocks noChangeAspect="1"/>
          </p:cNvPicPr>
          <p:nvPr/>
        </p:nvPicPr>
        <p:blipFill>
          <a:blip r:embed="rId3"/>
          <a:srcRect b="2564"/>
          <a:stretch>
            <a:fillRect/>
          </a:stretch>
        </p:blipFill>
        <p:spPr>
          <a:xfrm>
            <a:off x="4876800" y="1066800"/>
            <a:ext cx="4042611" cy="2743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/>
          <p:cNvSpPr>
            <a:spLocks noGrp="1"/>
          </p:cNvSpPr>
          <p:nvPr>
            <p:ph type="title"/>
          </p:nvPr>
        </p:nvSpPr>
        <p:spPr>
          <a:xfrm>
            <a:off x="33338" y="-3175"/>
            <a:ext cx="9144000" cy="1143000"/>
          </a:xfrm>
        </p:spPr>
        <p:txBody>
          <a:bodyPr/>
          <a:lstStyle/>
          <a:p>
            <a:r>
              <a:rPr lang="en-US"/>
              <a:t>Fresh Water</a:t>
            </a:r>
          </a:p>
        </p:txBody>
      </p:sp>
      <p:sp>
        <p:nvSpPr>
          <p:cNvPr id="21507" name="Content Placeholder 5"/>
          <p:cNvSpPr>
            <a:spLocks noGrp="1"/>
          </p:cNvSpPr>
          <p:nvPr>
            <p:ph idx="1"/>
          </p:nvPr>
        </p:nvSpPr>
        <p:spPr>
          <a:xfrm>
            <a:off x="152400" y="1143000"/>
            <a:ext cx="8382000" cy="5105400"/>
          </a:xfrm>
        </p:spPr>
        <p:txBody>
          <a:bodyPr/>
          <a:lstStyle/>
          <a:p>
            <a:r>
              <a:rPr lang="en-US" sz="2800"/>
              <a:t>All fresh water is only about 0.6% of water on the planet.</a:t>
            </a:r>
          </a:p>
          <a:p>
            <a:r>
              <a:rPr lang="en-US" sz="2800"/>
              <a:t>U.S. use of fresh water:</a:t>
            </a:r>
          </a:p>
          <a:p>
            <a:pPr>
              <a:buFont typeface="Wingdings" charset="2"/>
              <a:buChar char="Ø"/>
            </a:pPr>
            <a:r>
              <a:rPr lang="en-US" sz="2400"/>
              <a:t>Agriculture (41%)</a:t>
            </a:r>
          </a:p>
          <a:p>
            <a:pPr>
              <a:buFont typeface="Wingdings" charset="2"/>
              <a:buChar char="Ø"/>
            </a:pPr>
            <a:r>
              <a:rPr lang="en-US" sz="2400"/>
              <a:t>Hydroelectric power (39%)</a:t>
            </a:r>
          </a:p>
          <a:p>
            <a:pPr>
              <a:buFont typeface="Wingdings" charset="2"/>
              <a:buChar char="Ø"/>
            </a:pPr>
            <a:r>
              <a:rPr lang="en-US" sz="2400"/>
              <a:t>Industry (6%)</a:t>
            </a:r>
          </a:p>
          <a:p>
            <a:pPr>
              <a:buFont typeface="Wingdings" charset="2"/>
              <a:buChar char="Ø"/>
            </a:pPr>
            <a:r>
              <a:rPr lang="en-US" sz="2400"/>
              <a:t>Household needs (6%)</a:t>
            </a:r>
          </a:p>
          <a:p>
            <a:pPr>
              <a:buFont typeface="Wingdings" charset="2"/>
              <a:buChar char="Ø"/>
            </a:pPr>
            <a:r>
              <a:rPr lang="en-US" sz="2400"/>
              <a:t>Drinking water (1%)</a:t>
            </a:r>
          </a:p>
          <a:p>
            <a:r>
              <a:rPr lang="en-US" sz="2800"/>
              <a:t>Use of water adds dissolved materials, including human wastes; it will become increasingly expensive to guarantee our water supply.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/>
              <a:t>Groundwater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610600" cy="5029200"/>
          </a:xfrm>
        </p:spPr>
        <p:txBody>
          <a:bodyPr/>
          <a:lstStyle/>
          <a:p>
            <a:r>
              <a:rPr lang="en-US" sz="2800"/>
              <a:t>Groundwater is fresh water under the soil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in </a:t>
            </a:r>
            <a:r>
              <a:rPr lang="en-US" sz="2800"/>
              <a:t>aquifers. </a:t>
            </a:r>
          </a:p>
          <a:p>
            <a:r>
              <a:rPr lang="en-US" sz="2800"/>
              <a:t>Approximately 20% of the world’s fresh water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is </a:t>
            </a:r>
            <a:r>
              <a:rPr lang="en-US" sz="2800"/>
              <a:t>groundwater. </a:t>
            </a:r>
          </a:p>
          <a:p>
            <a:r>
              <a:rPr lang="en-US" sz="2800"/>
              <a:t>When used, these sources of water are not readily regenerated. It takes a long time for water to penetrate the rock layers which create an aquifer.</a:t>
            </a:r>
          </a:p>
          <a:p>
            <a:r>
              <a:rPr lang="en-US" sz="2800"/>
              <a:t>Not all groundwater is potable. Due to the ions in rock formations, some will contain poisons, like arsenic, in high levels.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239000" cy="1447800"/>
          </a:xfrm>
        </p:spPr>
        <p:txBody>
          <a:bodyPr/>
          <a:lstStyle/>
          <a:p>
            <a:r>
              <a:rPr lang="en-US"/>
              <a:t>Dissolved Oxygen and Water Quality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91600" cy="4800600"/>
          </a:xfrm>
        </p:spPr>
        <p:txBody>
          <a:bodyPr/>
          <a:lstStyle/>
          <a:p>
            <a:r>
              <a:rPr lang="en-US" sz="2800" dirty="0"/>
              <a:t>The amount of O</a:t>
            </a:r>
            <a:r>
              <a:rPr lang="en-US" sz="2800" baseline="-25000" dirty="0"/>
              <a:t>2</a:t>
            </a:r>
            <a:r>
              <a:rPr lang="en-US" sz="2800" dirty="0"/>
              <a:t> in water is an important indicator </a:t>
            </a:r>
            <a:br>
              <a:rPr lang="en-US" sz="2800" dirty="0"/>
            </a:br>
            <a:r>
              <a:rPr lang="en-US" sz="2800" dirty="0"/>
              <a:t>of water quality.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When aerobic bacteria act on biodegradable matter, they use oxygen.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Excessive amounts of biodegradable matter can result in inability of normal animal life to exist in </a:t>
            </a:r>
            <a:br>
              <a:rPr lang="en-US" sz="2800" dirty="0"/>
            </a:br>
            <a:r>
              <a:rPr lang="en-US" sz="2800" dirty="0"/>
              <a:t>the water.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It can also lead to anaerobic oxidation conditions, which give off bad odors.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Excessive plant nutrients can lead to </a:t>
            </a:r>
            <a:r>
              <a:rPr lang="en-US" sz="2800" dirty="0" err="1"/>
              <a:t>eutrophication</a:t>
            </a:r>
            <a:r>
              <a:rPr lang="en-US" sz="2800" dirty="0"/>
              <a:t>, or excessive dead plant matter in water.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Atmosphere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143000"/>
            <a:ext cx="4492625" cy="4703763"/>
          </a:xfrm>
        </p:spPr>
        <p:txBody>
          <a:bodyPr/>
          <a:lstStyle/>
          <a:p>
            <a:pPr eaLnBrk="1" hangingPunct="1"/>
            <a:r>
              <a:rPr lang="en-US" sz="2400" dirty="0"/>
              <a:t>The atmosphere consists of the </a:t>
            </a:r>
            <a:r>
              <a:rPr lang="en-US" sz="2400" b="1" dirty="0"/>
              <a:t>troposphere</a:t>
            </a:r>
            <a:r>
              <a:rPr lang="en-US" sz="2400" dirty="0"/>
              <a:t>, </a:t>
            </a:r>
            <a:r>
              <a:rPr lang="en-US" sz="2400" b="1" dirty="0"/>
              <a:t>stratosphere</a:t>
            </a:r>
            <a:r>
              <a:rPr lang="en-US" sz="2400" dirty="0"/>
              <a:t> (combined 99.9 mass %), </a:t>
            </a:r>
            <a:r>
              <a:rPr lang="en-US" sz="2400" b="1" dirty="0"/>
              <a:t>mesosphere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/>
              <a:t>thermosphere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/>
              <a:t>Temperature varies greatly with altitude. Within  the troposphere (where we live), as altitude increases, temperature </a:t>
            </a:r>
            <a:r>
              <a:rPr lang="en-US" sz="2400" dirty="0" smtClean="0"/>
              <a:t>decreases</a:t>
            </a:r>
            <a:r>
              <a:rPr lang="en-US" sz="2400" dirty="0"/>
              <a:t>.</a:t>
            </a:r>
          </a:p>
          <a:p>
            <a:pPr eaLnBrk="1" hangingPunct="1"/>
            <a:r>
              <a:rPr lang="en-US" sz="2400" dirty="0"/>
              <a:t>Pressure decreases with altitude in the atmosphere.</a:t>
            </a:r>
          </a:p>
        </p:txBody>
      </p:sp>
      <p:pic>
        <p:nvPicPr>
          <p:cNvPr id="5" name="Picture 4" descr="18_01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1447800"/>
            <a:ext cx="4267200" cy="408293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Water Purification—Desalination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19200"/>
            <a:ext cx="6781800" cy="4876800"/>
          </a:xfrm>
        </p:spPr>
        <p:txBody>
          <a:bodyPr/>
          <a:lstStyle/>
          <a:p>
            <a:pPr eaLnBrk="1" hangingPunct="1"/>
            <a:r>
              <a:rPr lang="en-US" sz="2800" dirty="0"/>
              <a:t>Seawater has too high a concentration of </a:t>
            </a:r>
            <a:r>
              <a:rPr lang="en-US" sz="2800" dirty="0" err="1"/>
              <a:t>NaCl</a:t>
            </a:r>
            <a:r>
              <a:rPr lang="en-US" sz="2800" dirty="0"/>
              <a:t> for human consumption.</a:t>
            </a:r>
          </a:p>
          <a:p>
            <a:pPr eaLnBrk="1" hangingPunct="1">
              <a:spcBef>
                <a:spcPts val="300"/>
              </a:spcBef>
            </a:pPr>
            <a:r>
              <a:rPr lang="en-US" sz="2800" dirty="0"/>
              <a:t>It can be desalinated through </a:t>
            </a:r>
            <a:r>
              <a:rPr lang="en-US" sz="2800" b="1" dirty="0"/>
              <a:t>reverse osmosis</a:t>
            </a:r>
            <a:r>
              <a:rPr lang="en-US" sz="2800" dirty="0"/>
              <a:t>.</a:t>
            </a:r>
            <a:endParaRPr lang="en-US" sz="2800" dirty="0" smtClean="0"/>
          </a:p>
          <a:p>
            <a:pPr eaLnBrk="1" hangingPunct="1">
              <a:spcBef>
                <a:spcPts val="300"/>
              </a:spcBef>
            </a:pPr>
            <a:r>
              <a:rPr lang="en-US" sz="2800" dirty="0" smtClean="0"/>
              <a:t>Water naturally flows through a </a:t>
            </a:r>
            <a:r>
              <a:rPr lang="en-US" sz="2800" dirty="0" err="1" smtClean="0"/>
              <a:t>semipermeable</a:t>
            </a:r>
            <a:r>
              <a:rPr lang="en-US" sz="2800" dirty="0" smtClean="0"/>
              <a:t> membrane from regions of low salt concentration to regions of high salt concentration.</a:t>
            </a:r>
          </a:p>
          <a:p>
            <a:pPr eaLnBrk="1" hangingPunct="1">
              <a:spcBef>
                <a:spcPts val="300"/>
              </a:spcBef>
            </a:pPr>
            <a:r>
              <a:rPr lang="en-US" sz="2800" dirty="0" smtClean="0"/>
              <a:t>If pressure is applied, the water can be forced through a membrane in the opposite direction, concentrating the pure water.</a:t>
            </a:r>
          </a:p>
          <a:p>
            <a:pPr eaLnBrk="1" hangingPunct="1"/>
            <a:endParaRPr lang="en-US" sz="2800" dirty="0"/>
          </a:p>
        </p:txBody>
      </p:sp>
      <p:pic>
        <p:nvPicPr>
          <p:cNvPr id="5" name="Picture 4" descr="18_1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7010400" y="1219200"/>
            <a:ext cx="1804003" cy="446756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pPr eaLnBrk="1" hangingPunct="1"/>
            <a:r>
              <a:rPr lang="en-US"/>
              <a:t>Water Purification—</a:t>
            </a:r>
            <a:br>
              <a:rPr lang="en-US"/>
            </a:br>
            <a:r>
              <a:rPr lang="en-US"/>
              <a:t>Municipal Water Treatment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71600"/>
            <a:ext cx="8686800" cy="5105400"/>
          </a:xfrm>
        </p:spPr>
        <p:txBody>
          <a:bodyPr/>
          <a:lstStyle/>
          <a:p>
            <a:pPr eaLnBrk="1" hangingPunct="1"/>
            <a:r>
              <a:rPr lang="en-US" sz="2800" dirty="0"/>
              <a:t>Steps to purifying water for a municipal supply: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 err="1"/>
              <a:t>CaO</a:t>
            </a:r>
            <a:r>
              <a:rPr lang="en-US" sz="2800" dirty="0"/>
              <a:t> and Al</a:t>
            </a:r>
            <a:r>
              <a:rPr lang="en-US" sz="2800" baseline="-25000" dirty="0"/>
              <a:t>2</a:t>
            </a:r>
            <a:r>
              <a:rPr lang="en-US" sz="2800" dirty="0"/>
              <a:t>(SO</a:t>
            </a:r>
            <a:r>
              <a:rPr lang="en-US" sz="2800" baseline="-25000" dirty="0"/>
              <a:t>4</a:t>
            </a:r>
            <a:r>
              <a:rPr lang="en-US" sz="2800" dirty="0"/>
              <a:t>)</a:t>
            </a:r>
            <a:r>
              <a:rPr lang="en-US" sz="2800" baseline="-25000" dirty="0"/>
              <a:t>3</a:t>
            </a:r>
            <a:r>
              <a:rPr lang="en-US" sz="2800" dirty="0"/>
              <a:t> are added for the removal of very small particles.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/>
              <a:t>Water is aerated to increase amount of dissolved oxygen and for oxidation of organic impurities.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 dirty="0"/>
              <a:t>Ozone or chlorine is used to disinfect the water.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</p:txBody>
      </p:sp>
      <p:pic>
        <p:nvPicPr>
          <p:cNvPr id="5" name="Picture 4" descr="18_20_Figure.jpg"/>
          <p:cNvPicPr>
            <a:picLocks noChangeAspect="1"/>
          </p:cNvPicPr>
          <p:nvPr/>
        </p:nvPicPr>
        <p:blipFill>
          <a:blip r:embed="rId3"/>
          <a:srcRect b="4509"/>
          <a:stretch>
            <a:fillRect/>
          </a:stretch>
        </p:blipFill>
        <p:spPr>
          <a:xfrm>
            <a:off x="1908094" y="4267200"/>
            <a:ext cx="5595491" cy="241205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Water Purification—LifeStraw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200"/>
            <a:ext cx="4572000" cy="5029200"/>
          </a:xfrm>
        </p:spPr>
        <p:txBody>
          <a:bodyPr/>
          <a:lstStyle/>
          <a:p>
            <a:pPr eaLnBrk="1" hangingPunct="1"/>
            <a:r>
              <a:rPr lang="en-US" sz="2800" dirty="0"/>
              <a:t>As one sucks water through the straw, filters remove most of the sediment and bacteria.</a:t>
            </a:r>
          </a:p>
          <a:p>
            <a:pPr eaLnBrk="1" hangingPunct="1"/>
            <a:r>
              <a:rPr lang="en-US" sz="2800" dirty="0"/>
              <a:t>Iodine-impregnated beads then kill viruses and bacteria.</a:t>
            </a:r>
          </a:p>
          <a:p>
            <a:pPr eaLnBrk="1" hangingPunct="1"/>
            <a:r>
              <a:rPr lang="en-US" sz="2800" dirty="0"/>
              <a:t>Charcoal removes the iodine smell and most remaining parasites.</a:t>
            </a:r>
          </a:p>
        </p:txBody>
      </p:sp>
      <p:pic>
        <p:nvPicPr>
          <p:cNvPr id="5" name="Picture 4" descr="18_2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257800" y="1219199"/>
            <a:ext cx="2127482" cy="539560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Green Chemistry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0772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Earth can largely be considered a closed system, which can exchange energy with the  rest of the universe, but energy keeps inside </a:t>
            </a:r>
            <a:br>
              <a:rPr lang="en-US" sz="2800"/>
            </a:br>
            <a:r>
              <a:rPr lang="en-US" sz="2800"/>
              <a:t>its mass.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For humanity to thrive, we need to keep our processes in balance with Earth’s natural processes.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This is the basis for Green Chemistry.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/>
              <a:t>Green Chemistry</a:t>
            </a:r>
            <a:r>
              <a:rPr lang="en-US" sz="2800"/>
              <a:t> is an initiative that promotes the design and application of chemical products and processes that are compatible with human health and that preserve the environment.</a:t>
            </a:r>
            <a:endParaRPr lang="en-US" sz="2800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Green Chemistry Principles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077200" cy="51054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sz="2800"/>
              <a:t>Prevention: It is better to prevent waste than to clean it up after it has been created. 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Atom Economy: Methods to make chemical compounds should be designed to maximize the incorporation of all starting atoms into the final product.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z="2800"/>
              <a:t>Less Hazardous Chemical Syntheses: Wherever practical, synthetic methods should be designed to use and generate substances that possess little or no toxicity to human health and the environment.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Green Chemistry Principles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077200" cy="54102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sz="2800"/>
              <a:t>Design of Safer Chemicals: Chemical products should be designed to minimize toxicity and yet maintain their desired function.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sz="2800"/>
              <a:t>Safer Solvents and Auxiliaries: The use of auxiliary substances should be eliminated wherever possible and, if used, should be as nontoxic as possible.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4"/>
            </a:pPr>
            <a:r>
              <a:rPr lang="en-US" sz="2800"/>
              <a:t>Design for Energy Efficiency: Energy requirements should be recognized for their environmental and economic impacts and should be minimized (e.g., carry out reactions at room temperature and pressure).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Green Chemistry Principles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458200" cy="53340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 startAt="7"/>
            </a:pPr>
            <a:r>
              <a:rPr lang="en-US" sz="2800" dirty="0"/>
              <a:t>Use of Renewable </a:t>
            </a:r>
            <a:r>
              <a:rPr lang="en-US" sz="2800" dirty="0" err="1"/>
              <a:t>Feedstocks</a:t>
            </a:r>
            <a:r>
              <a:rPr lang="en-US" sz="2800" dirty="0"/>
              <a:t>: A raw material should be renewable whenever technically and economically practical.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7"/>
            </a:pPr>
            <a:r>
              <a:rPr lang="en-US" sz="2800" dirty="0"/>
              <a:t>Reduction of Derivatives: Unnecessary </a:t>
            </a:r>
            <a:r>
              <a:rPr lang="en-US" sz="2800" dirty="0" err="1"/>
              <a:t>derivatization</a:t>
            </a:r>
            <a:r>
              <a:rPr lang="en-US" sz="2800" dirty="0"/>
              <a:t> should be minimized or avoided </a:t>
            </a:r>
            <a:br>
              <a:rPr lang="en-US" sz="2800" dirty="0"/>
            </a:br>
            <a:r>
              <a:rPr lang="en-US" sz="2800" dirty="0"/>
              <a:t>if possible to save reagents and waste.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7"/>
            </a:pPr>
            <a:r>
              <a:rPr lang="en-US" sz="2800" dirty="0"/>
              <a:t>Catalysis: Catalytic reagents improve yields within a given time and with less energy and are, therefore, preferred.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" y="11113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Green Chemistry Principles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458200" cy="49530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 startAt="10"/>
            </a:pPr>
            <a:r>
              <a:rPr lang="en-US" sz="2800"/>
              <a:t>Design for Degradation: Chemical products should be designed so that at the end of their function they break down into innocuous products and do not persist in the environment.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10"/>
            </a:pPr>
            <a:r>
              <a:rPr lang="en-US" sz="2800"/>
              <a:t>Real-Time Analysis for Pollution Prevention: Analytical methods should be developed to allow for real-time monitoring and control prior </a:t>
            </a:r>
            <a:br>
              <a:rPr lang="en-US" sz="2800"/>
            </a:br>
            <a:r>
              <a:rPr lang="en-US" sz="2800"/>
              <a:t>to the formation of hazardous substances.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 startAt="10"/>
            </a:pPr>
            <a:r>
              <a:rPr lang="en-US" sz="2800"/>
              <a:t>Inherently Safer Chemistry for Accident Prevention: Reagents and solvents used in </a:t>
            </a:r>
            <a:br>
              <a:rPr lang="en-US" sz="2800"/>
            </a:br>
            <a:r>
              <a:rPr lang="en-US" sz="2800"/>
              <a:t>a chemical process should be chosen to minimize the potential for chemical accidents.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-17463" y="0"/>
            <a:ext cx="9144001" cy="1143000"/>
          </a:xfrm>
        </p:spPr>
        <p:txBody>
          <a:bodyPr/>
          <a:lstStyle/>
          <a:p>
            <a:r>
              <a:rPr lang="en-US"/>
              <a:t>Examples of Green Chemistry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181600"/>
          </a:xfrm>
        </p:spPr>
        <p:txBody>
          <a:bodyPr/>
          <a:lstStyle/>
          <a:p>
            <a:r>
              <a:rPr lang="en-US" dirty="0"/>
              <a:t>Preparation of styrene using toluene and methanol</a:t>
            </a:r>
          </a:p>
          <a:p>
            <a:pPr>
              <a:buFontTx/>
              <a:buNone/>
            </a:pPr>
            <a:endParaRPr lang="en-US"/>
          </a:p>
          <a:p>
            <a:pPr>
              <a:spcBef>
                <a:spcPts val="2400"/>
              </a:spcBef>
            </a:pPr>
            <a:r>
              <a:rPr lang="en-US" smtClean="0"/>
              <a:t>Replacing chlorofluorocarbon solvents with liquid or supercritical CO</a:t>
            </a:r>
            <a:r>
              <a:rPr lang="en-US" baseline="-25000" smtClean="0"/>
              <a:t>2</a:t>
            </a:r>
            <a:endParaRPr lang="en-US" smtClean="0"/>
          </a:p>
          <a:p>
            <a:r>
              <a:rPr lang="en-US" smtClean="0"/>
              <a:t>Hydroquinone </a:t>
            </a:r>
            <a:r>
              <a:rPr lang="en-US" dirty="0"/>
              <a:t>production by a new method that </a:t>
            </a:r>
            <a:r>
              <a:rPr lang="en-US"/>
              <a:t>recycles </a:t>
            </a:r>
            <a:r>
              <a:rPr lang="en-US" smtClean="0"/>
              <a:t>by-products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23" y="5215288"/>
            <a:ext cx="3962677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1996440"/>
            <a:ext cx="4076700" cy="8991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Green Chemistry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Catalytic chemical process –metathesis</a:t>
            </a:r>
          </a:p>
          <a:p>
            <a:r>
              <a:rPr lang="en-US" dirty="0" smtClean="0"/>
              <a:t>(2005 Nobel Prize) for less energy, less greenhouse gas emission</a:t>
            </a:r>
          </a:p>
          <a:p>
            <a:r>
              <a:rPr lang="en-US" dirty="0" smtClean="0"/>
              <a:t>Computer chips manufacturing – uses supercritical CO2 fluid</a:t>
            </a:r>
          </a:p>
          <a:p>
            <a:r>
              <a:rPr lang="en-US" dirty="0" smtClean="0"/>
              <a:t>Medicines with less side effects</a:t>
            </a:r>
          </a:p>
          <a:p>
            <a:r>
              <a:rPr lang="en-US" dirty="0" smtClean="0"/>
              <a:t>Biodegradable plastics – “</a:t>
            </a:r>
            <a:r>
              <a:rPr lang="en-US" dirty="0" err="1" smtClean="0"/>
              <a:t>Ecoflex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3388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Composition of the Atmosphere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71600"/>
            <a:ext cx="4495800" cy="4876800"/>
          </a:xfrm>
        </p:spPr>
        <p:txBody>
          <a:bodyPr/>
          <a:lstStyle/>
          <a:p>
            <a:pPr eaLnBrk="1" hangingPunct="1"/>
            <a:r>
              <a:rPr lang="en-US" sz="2600" dirty="0"/>
              <a:t>The composition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smtClean="0"/>
              <a:t>of </a:t>
            </a:r>
            <a:r>
              <a:rPr lang="en-US" sz="2600" dirty="0"/>
              <a:t>gases in the atmosphere is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smtClean="0"/>
              <a:t>not </a:t>
            </a:r>
            <a:r>
              <a:rPr lang="en-US" sz="2600" dirty="0"/>
              <a:t>uniform.</a:t>
            </a:r>
          </a:p>
          <a:p>
            <a:pPr eaLnBrk="1" hangingPunct="1"/>
            <a:r>
              <a:rPr lang="en-US" sz="2600" dirty="0"/>
              <a:t>Heavier gases tend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smtClean="0"/>
              <a:t>to </a:t>
            </a:r>
            <a:r>
              <a:rPr lang="en-US" sz="2600" dirty="0"/>
              <a:t>“sink” in the atmosphere, leaving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smtClean="0"/>
              <a:t>lighter </a:t>
            </a:r>
            <a:r>
              <a:rPr lang="en-US" sz="2600" dirty="0"/>
              <a:t>ones at the top.</a:t>
            </a:r>
          </a:p>
          <a:p>
            <a:pPr eaLnBrk="1" hangingPunct="1"/>
            <a:r>
              <a:rPr lang="en-US" sz="2600" dirty="0"/>
              <a:t>Near sea level, the majority of the atmosphere is nitrogen and oxygen.</a:t>
            </a:r>
          </a:p>
        </p:txBody>
      </p:sp>
      <p:pic>
        <p:nvPicPr>
          <p:cNvPr id="5" name="Picture 4" descr="18_01_Table.jpg"/>
          <p:cNvPicPr>
            <a:picLocks noChangeAspect="1"/>
          </p:cNvPicPr>
          <p:nvPr/>
        </p:nvPicPr>
        <p:blipFill>
          <a:blip r:embed="rId3"/>
          <a:srcRect b="2906"/>
          <a:stretch>
            <a:fillRect/>
          </a:stretch>
        </p:blipFill>
        <p:spPr>
          <a:xfrm>
            <a:off x="3962400" y="1447799"/>
            <a:ext cx="4970403" cy="320235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Paint – a mixture of soya oil and sugar to replace fossil-fuel-derived paint</a:t>
            </a:r>
          </a:p>
          <a:p>
            <a:r>
              <a:rPr lang="en-US" dirty="0" smtClean="0"/>
              <a:t>Water-based acrylic paints with low VOC – made from recycled soda bottle plastic (PET), acrylics and </a:t>
            </a:r>
            <a:r>
              <a:rPr lang="en-US" dirty="0" err="1" smtClean="0"/>
              <a:t>soyabean</a:t>
            </a:r>
            <a:r>
              <a:rPr lang="en-US" smtClean="0"/>
              <a:t> oil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722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Chemistry of Nitrogen and Oxygen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371600"/>
            <a:ext cx="4343400" cy="4876800"/>
          </a:xfrm>
        </p:spPr>
        <p:txBody>
          <a:bodyPr/>
          <a:lstStyle/>
          <a:p>
            <a:pPr eaLnBrk="1" hangingPunct="1"/>
            <a:r>
              <a:rPr lang="en-US" sz="2800" dirty="0"/>
              <a:t>Nitrogen is largely </a:t>
            </a:r>
            <a:r>
              <a:rPr lang="en-US" sz="2800" dirty="0" err="1"/>
              <a:t>unreactive</a:t>
            </a:r>
            <a:r>
              <a:rPr lang="en-US" sz="2800" dirty="0"/>
              <a:t> due to the bond energy associated with breaking the N</a:t>
            </a:r>
            <a:r>
              <a:rPr lang="en-US" sz="2800" dirty="0">
                <a:ea typeface="Arial" charset="0"/>
                <a:cs typeface="Arial" charset="0"/>
              </a:rPr>
              <a:t>≡</a:t>
            </a:r>
            <a:r>
              <a:rPr lang="en-US" sz="2800" dirty="0"/>
              <a:t>N. </a:t>
            </a:r>
          </a:p>
          <a:p>
            <a:pPr eaLnBrk="1" hangingPunct="1"/>
            <a:r>
              <a:rPr lang="en-US" sz="2800" dirty="0"/>
              <a:t>Oxygen has a much lower bond enthalpy than nitrogen, and is therefore more reactive.</a:t>
            </a:r>
          </a:p>
          <a:p>
            <a:pPr eaLnBrk="1" hangingPunct="1"/>
            <a:r>
              <a:rPr lang="en-US" sz="2800" dirty="0"/>
              <a:t>Oxides of nonmetals are acidic; oxides of active metals are basic.</a:t>
            </a:r>
          </a:p>
        </p:txBody>
      </p:sp>
      <p:pic>
        <p:nvPicPr>
          <p:cNvPr id="5" name="Picture 4" descr="18_0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181600" y="1447800"/>
            <a:ext cx="3074114" cy="436640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4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1600200"/>
          </a:xfrm>
        </p:spPr>
        <p:txBody>
          <a:bodyPr/>
          <a:lstStyle/>
          <a:p>
            <a:r>
              <a:rPr lang="en-US"/>
              <a:t>Photochemical Reactions in the Atmosphere</a:t>
            </a:r>
          </a:p>
        </p:txBody>
      </p:sp>
      <p:sp>
        <p:nvSpPr>
          <p:cNvPr id="7171" name="Content Placeholder 5"/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2209800"/>
          </a:xfrm>
        </p:spPr>
        <p:txBody>
          <a:bodyPr/>
          <a:lstStyle/>
          <a:p>
            <a:r>
              <a:rPr lang="en-US" sz="2800" dirty="0"/>
              <a:t>Beyond the stratosphere is where the “outer defense” of Earth against radiation and high-energy particles occurs.</a:t>
            </a:r>
          </a:p>
          <a:p>
            <a:r>
              <a:rPr lang="en-US" sz="2800" dirty="0"/>
              <a:t>Chemical changes which occur there can be described as </a:t>
            </a:r>
            <a:r>
              <a:rPr lang="en-US" sz="2800" i="1" dirty="0" err="1"/>
              <a:t>phtotodissociation</a:t>
            </a:r>
            <a:r>
              <a:rPr lang="en-US" sz="2800" i="1" dirty="0"/>
              <a:t> </a:t>
            </a:r>
            <a:r>
              <a:rPr lang="en-US" sz="2800" dirty="0"/>
              <a:t>or </a:t>
            </a:r>
            <a:r>
              <a:rPr lang="en-US" sz="2800" i="1" dirty="0" err="1"/>
              <a:t>photoionization</a:t>
            </a:r>
            <a:r>
              <a:rPr lang="en-US" sz="2800" dirty="0"/>
              <a:t>.</a:t>
            </a:r>
          </a:p>
        </p:txBody>
      </p:sp>
      <p:pic>
        <p:nvPicPr>
          <p:cNvPr id="5" name="Picture 4" descr="18_03_Figure.jpg"/>
          <p:cNvPicPr>
            <a:picLocks noChangeAspect="1"/>
          </p:cNvPicPr>
          <p:nvPr/>
        </p:nvPicPr>
        <p:blipFill>
          <a:blip r:embed="rId2"/>
          <a:srcRect b="3337"/>
          <a:stretch>
            <a:fillRect/>
          </a:stretch>
        </p:blipFill>
        <p:spPr>
          <a:xfrm>
            <a:off x="2667000" y="3886200"/>
            <a:ext cx="4619262" cy="2819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Photodissociation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001000" cy="4343400"/>
          </a:xfrm>
        </p:spPr>
        <p:txBody>
          <a:bodyPr/>
          <a:lstStyle/>
          <a:p>
            <a:r>
              <a:rPr lang="en-US"/>
              <a:t>Rupture of a bond due to absorption of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a </a:t>
            </a:r>
            <a:r>
              <a:rPr lang="en-US"/>
              <a:t>photon</a:t>
            </a:r>
          </a:p>
          <a:p>
            <a:r>
              <a:rPr lang="en-US"/>
              <a:t>Ions are </a:t>
            </a:r>
            <a:r>
              <a:rPr lang="en-US" i="1"/>
              <a:t>not </a:t>
            </a:r>
            <a:r>
              <a:rPr lang="en-US"/>
              <a:t>formed; radicals (having unpaired electrons) are often formed.</a:t>
            </a:r>
          </a:p>
          <a:p>
            <a:r>
              <a:rPr lang="en-US"/>
              <a:t>One of the most important reactions in the upper atmosphere is the photodissociation of oxygen molecules to oxygen atoms: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334000"/>
            <a:ext cx="4290060" cy="3962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Photoionization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7772400" cy="2590800"/>
          </a:xfrm>
        </p:spPr>
        <p:txBody>
          <a:bodyPr/>
          <a:lstStyle/>
          <a:p>
            <a:r>
              <a:rPr lang="en-US"/>
              <a:t>Sometimes when molecules in the upper atmosphere absorb solar radiation, they emit electrons; this is </a:t>
            </a:r>
            <a:r>
              <a:rPr lang="en-US" b="1"/>
              <a:t>photoionization</a:t>
            </a:r>
            <a:r>
              <a:rPr lang="en-US"/>
              <a:t>.</a:t>
            </a:r>
          </a:p>
          <a:p>
            <a:r>
              <a:rPr lang="en-US"/>
              <a:t>The result is formation of a cation.</a:t>
            </a:r>
          </a:p>
        </p:txBody>
      </p:sp>
      <p:pic>
        <p:nvPicPr>
          <p:cNvPr id="5" name="Picture 4" descr="18_03_Table.jpg"/>
          <p:cNvPicPr>
            <a:picLocks noChangeAspect="1"/>
          </p:cNvPicPr>
          <p:nvPr/>
        </p:nvPicPr>
        <p:blipFill>
          <a:blip r:embed="rId2"/>
          <a:srcRect b="6809"/>
          <a:stretch>
            <a:fillRect/>
          </a:stretch>
        </p:blipFill>
        <p:spPr>
          <a:xfrm>
            <a:off x="838200" y="3962400"/>
            <a:ext cx="6858000" cy="22459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/>
              <a:t>Ozone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48768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Ozone absorbs much of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the </a:t>
            </a:r>
            <a:r>
              <a:rPr lang="en-US" sz="2800" dirty="0"/>
              <a:t>radiation between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240 </a:t>
            </a:r>
            <a:r>
              <a:rPr lang="en-US" sz="2800" dirty="0"/>
              <a:t>and 310 nm, protecting us from UV radiation.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It forms from reaction of molecular oxygen with the oxygen atoms produced in the upper atmosphere by </a:t>
            </a:r>
            <a:r>
              <a:rPr lang="en-US" sz="2800" dirty="0" err="1"/>
              <a:t>photodissociation</a:t>
            </a:r>
            <a:r>
              <a:rPr lang="en-US" sz="2800" dirty="0"/>
              <a:t>.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800"/>
              <a:t>O </a:t>
            </a:r>
            <a:r>
              <a:rPr lang="en-US" sz="2800" smtClean="0"/>
              <a:t>+ O</a:t>
            </a:r>
            <a:r>
              <a:rPr lang="en-US" sz="2800" baseline="-25000" smtClean="0"/>
              <a:t>2</a:t>
            </a:r>
            <a:r>
              <a:rPr lang="en-US" sz="2800" smtClean="0"/>
              <a:t> </a:t>
            </a:r>
            <a:r>
              <a:rPr lang="en-US" sz="2800" smtClean="0">
                <a:ea typeface="Arial" charset="0"/>
                <a:cs typeface="Arial" charset="0"/>
              </a:rPr>
              <a:t>→ </a:t>
            </a:r>
            <a:r>
              <a:rPr lang="en-US" sz="2800" smtClean="0">
                <a:sym typeface="Symbol" charset="2"/>
              </a:rPr>
              <a:t>O</a:t>
            </a:r>
            <a:r>
              <a:rPr lang="en-US" sz="2800" baseline="-25000" smtClean="0">
                <a:sym typeface="Symbol" charset="2"/>
              </a:rPr>
              <a:t>3</a:t>
            </a:r>
            <a:endParaRPr lang="en-US" sz="2800" dirty="0">
              <a:sym typeface="Symbol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ym typeface="Symbol" charset="2"/>
              </a:rPr>
              <a:t>The ozone layer occurs in the stratosphere, at an altitude of about 25 km.</a:t>
            </a:r>
          </a:p>
        </p:txBody>
      </p:sp>
      <p:pic>
        <p:nvPicPr>
          <p:cNvPr id="5" name="Picture 4" descr="18_0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031843" y="1219200"/>
            <a:ext cx="3942128" cy="3810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1410</Words>
  <Application>Microsoft Office PowerPoint</Application>
  <PresentationFormat>On-screen Show (4:3)</PresentationFormat>
  <Paragraphs>168</Paragraphs>
  <Slides>40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ＭＳ Ｐゴシック</vt:lpstr>
      <vt:lpstr>Arial</vt:lpstr>
      <vt:lpstr>Symbol</vt:lpstr>
      <vt:lpstr>Times New Roman</vt:lpstr>
      <vt:lpstr>Wingdings</vt:lpstr>
      <vt:lpstr>Blank Presentation</vt:lpstr>
      <vt:lpstr>1_Blank Presentation</vt:lpstr>
      <vt:lpstr>Photo Editor Photo</vt:lpstr>
      <vt:lpstr>PowerPoint Presentation</vt:lpstr>
      <vt:lpstr>The air we breathe</vt:lpstr>
      <vt:lpstr>Atmosphere</vt:lpstr>
      <vt:lpstr>Composition of the Atmosphere</vt:lpstr>
      <vt:lpstr>Chemistry of Nitrogen and Oxygen</vt:lpstr>
      <vt:lpstr>Photochemical Reactions in the Atmosphere</vt:lpstr>
      <vt:lpstr>Photodissociation</vt:lpstr>
      <vt:lpstr>Photoionization</vt:lpstr>
      <vt:lpstr>Ozone</vt:lpstr>
      <vt:lpstr>Ozone Depletion</vt:lpstr>
      <vt:lpstr>The Nobel Prize in Chemistry 1995</vt:lpstr>
      <vt:lpstr>PowerPoint Presentation</vt:lpstr>
      <vt:lpstr>PowerPoint Presentation</vt:lpstr>
      <vt:lpstr>PowerPoint Presentation</vt:lpstr>
      <vt:lpstr>Chlorofluorocarbons (CFCs)</vt:lpstr>
      <vt:lpstr>Pollutants in the “Average” City</vt:lpstr>
      <vt:lpstr>Acid Rain</vt:lpstr>
      <vt:lpstr>PowerPoint Presentation</vt:lpstr>
      <vt:lpstr>Chemical Methods to Prevent Emissions from Power Plants</vt:lpstr>
      <vt:lpstr>Nitrogen Oxides  &amp; Smog</vt:lpstr>
      <vt:lpstr>PowerPoint Presentation</vt:lpstr>
      <vt:lpstr>The Greenhouse Effect</vt:lpstr>
      <vt:lpstr>The Effect of Increasing Amounts of Carbon Dioxide</vt:lpstr>
      <vt:lpstr>Global Warming</vt:lpstr>
      <vt:lpstr>The Global Water Cycle</vt:lpstr>
      <vt:lpstr>The World Ocean</vt:lpstr>
      <vt:lpstr>Fresh Water</vt:lpstr>
      <vt:lpstr>Groundwater</vt:lpstr>
      <vt:lpstr>Dissolved Oxygen and Water Quality</vt:lpstr>
      <vt:lpstr>Water Purification—Desalination</vt:lpstr>
      <vt:lpstr>Water Purification— Municipal Water Treatment</vt:lpstr>
      <vt:lpstr>Water Purification—LifeStraw</vt:lpstr>
      <vt:lpstr>Green Chemistry</vt:lpstr>
      <vt:lpstr>Green Chemistry Principles</vt:lpstr>
      <vt:lpstr>Green Chemistry Principles</vt:lpstr>
      <vt:lpstr>Green Chemistry Principles</vt:lpstr>
      <vt:lpstr>Green Chemistry Principles</vt:lpstr>
      <vt:lpstr>Examples of Green Chemistry</vt:lpstr>
      <vt:lpstr>Examples of Green Chemistry</vt:lpstr>
      <vt:lpstr>continued</vt:lpstr>
    </vt:vector>
  </TitlesOfParts>
  <Company>John Bookstaver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18 Chemistry of the Environment</dc:title>
  <dc:creator>John Bookstaver</dc:creator>
  <cp:lastModifiedBy>梁永波</cp:lastModifiedBy>
  <cp:revision>196</cp:revision>
  <dcterms:created xsi:type="dcterms:W3CDTF">2014-02-19T00:40:30Z</dcterms:created>
  <dcterms:modified xsi:type="dcterms:W3CDTF">2016-11-24T05:00:25Z</dcterms:modified>
</cp:coreProperties>
</file>